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2" r:id="rId3"/>
    <p:sldId id="257" r:id="rId4"/>
    <p:sldId id="273" r:id="rId5"/>
    <p:sldId id="259" r:id="rId6"/>
    <p:sldId id="262" r:id="rId7"/>
    <p:sldId id="263" r:id="rId8"/>
    <p:sldId id="277" r:id="rId9"/>
    <p:sldId id="281" r:id="rId10"/>
    <p:sldId id="282" r:id="rId11"/>
    <p:sldId id="283" r:id="rId12"/>
    <p:sldId id="279" r:id="rId13"/>
    <p:sldId id="280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AC9"/>
    <a:srgbClr val="DE192A"/>
    <a:srgbClr val="89A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1f8aeec85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61f8aeec85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971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1f8aeec85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61f8aeec85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418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1f8aeec85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61f8aeec85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676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1f8aeec85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61f8aeec85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955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1f8aeec85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61f8aeec85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03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25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1f8aeec85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61f8aeec85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2655031b8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Vscode</a:t>
            </a:r>
            <a:r>
              <a:rPr lang="ko-KR" altLang="en-US" dirty="0"/>
              <a:t>에서 </a:t>
            </a:r>
            <a:r>
              <a:rPr lang="en-US" altLang="ko-KR" dirty="0"/>
              <a:t>Arduino IDLE</a:t>
            </a:r>
            <a:r>
              <a:rPr lang="ko-KR" altLang="en-US" dirty="0"/>
              <a:t>로 변경하여 실행</a:t>
            </a:r>
            <a:endParaRPr dirty="0"/>
          </a:p>
        </p:txBody>
      </p:sp>
      <p:sp>
        <p:nvSpPr>
          <p:cNvPr id="180" name="Google Shape;180;g262655031b8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1f8aeec85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61f8aeec85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92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1f8aeec85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61f8aeec85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18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ㅇㄹㅇㄹ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971115" y="1467094"/>
            <a:ext cx="6338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8CAE9A"/>
                </a:solidFill>
              </a:rPr>
              <a:t>SMARTFARM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8CAE9A"/>
                </a:solidFill>
              </a:rPr>
              <a:t>RESEARCH NOTE</a:t>
            </a:r>
            <a:endParaRPr sz="4800" b="1">
              <a:solidFill>
                <a:srgbClr val="8CAE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628650" y="4980377"/>
            <a:ext cx="11029950" cy="1506148"/>
            <a:chOff x="371475" y="4999427"/>
            <a:chExt cx="11449050" cy="1506148"/>
          </a:xfrm>
        </p:grpSpPr>
        <p:pic>
          <p:nvPicPr>
            <p:cNvPr id="87" name="Google Shape;87;p13" descr="식물, 자연, 냄비, 화분, 즙이 많은, 선인장, 녹색, 정원, 야외 활동, 유기적인"/>
            <p:cNvPicPr preferRelativeResize="0"/>
            <p:nvPr/>
          </p:nvPicPr>
          <p:blipFill rotWithShape="1">
            <a:blip r:embed="rId3">
              <a:alphaModFix/>
            </a:blip>
            <a:srcRect t="45000" b="31944"/>
            <a:stretch/>
          </p:blipFill>
          <p:spPr>
            <a:xfrm>
              <a:off x="371475" y="4999428"/>
              <a:ext cx="6440091" cy="1506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 descr="식물, 자연, 냄비, 화분, 즙이 많은, 선인장, 녹색, 정원, 야외 활동, 유기적인"/>
            <p:cNvPicPr preferRelativeResize="0"/>
            <p:nvPr/>
          </p:nvPicPr>
          <p:blipFill rotWithShape="1">
            <a:blip r:embed="rId4">
              <a:alphaModFix/>
            </a:blip>
            <a:srcRect t="70139" b="5833"/>
            <a:stretch/>
          </p:blipFill>
          <p:spPr>
            <a:xfrm>
              <a:off x="5380434" y="4999427"/>
              <a:ext cx="6440091" cy="1506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3"/>
          <p:cNvSpPr txBox="1"/>
          <p:nvPr/>
        </p:nvSpPr>
        <p:spPr>
          <a:xfrm>
            <a:off x="1971139" y="3052325"/>
            <a:ext cx="5431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4D2CD"/>
                </a:solidFill>
                <a:latin typeface="Malgun Gothic"/>
                <a:ea typeface="Malgun Gothic"/>
                <a:cs typeface="Malgun Gothic"/>
                <a:sym typeface="Malgun Gothic"/>
              </a:rPr>
              <a:t>RAM(9조)</a:t>
            </a:r>
            <a:endParaRPr sz="1600">
              <a:solidFill>
                <a:srgbClr val="C4D2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4D2CD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김도현, 김승우, 문예강, 이동건, 정언우 </a:t>
            </a:r>
            <a:endParaRPr sz="1600">
              <a:solidFill>
                <a:srgbClr val="C4D2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3"/>
          <p:cNvSpPr/>
          <p:nvPr/>
        </p:nvSpPr>
        <p:spPr>
          <a:xfrm rot="10800000">
            <a:off x="1381123" y="1467094"/>
            <a:ext cx="180976" cy="2170018"/>
          </a:xfrm>
          <a:prstGeom prst="rect">
            <a:avLst/>
          </a:prstGeom>
          <a:solidFill>
            <a:srgbClr val="ACC4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7469285" y="2363914"/>
            <a:ext cx="415549" cy="510445"/>
            <a:chOff x="1008058" y="1520112"/>
            <a:chExt cx="457200" cy="561607"/>
          </a:xfrm>
        </p:grpSpPr>
        <p:sp>
          <p:nvSpPr>
            <p:cNvPr id="92" name="Google Shape;92;p13"/>
            <p:cNvSpPr/>
            <p:nvPr/>
          </p:nvSpPr>
          <p:spPr>
            <a:xfrm rot="10800000" flipH="1">
              <a:off x="1008058" y="1764422"/>
              <a:ext cx="457200" cy="317297"/>
            </a:xfrm>
            <a:prstGeom prst="trapezoid">
              <a:avLst>
                <a:gd name="adj" fmla="val 25000"/>
              </a:avLst>
            </a:prstGeom>
            <a:solidFill>
              <a:srgbClr val="D7E5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1107873" y="1520112"/>
              <a:ext cx="263728" cy="215532"/>
            </a:xfrm>
            <a:prstGeom prst="heart">
              <a:avLst/>
            </a:prstGeom>
            <a:solidFill>
              <a:srgbClr val="D7E5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836275" y="802450"/>
            <a:ext cx="544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02.4 </a:t>
            </a:r>
            <a:r>
              <a:rPr lang="ko-KR" altLang="en-US" sz="3200" b="1" dirty="0">
                <a:solidFill>
                  <a:srgbClr val="BBD3C0"/>
                </a:solidFill>
              </a:rPr>
              <a:t>수정된 코드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1"/>
          <p:cNvGrpSpPr/>
          <p:nvPr/>
        </p:nvGrpSpPr>
        <p:grpSpPr>
          <a:xfrm>
            <a:off x="991251" y="2064954"/>
            <a:ext cx="3952800" cy="2335336"/>
            <a:chOff x="7210423" y="2053833"/>
            <a:chExt cx="3952800" cy="3028970"/>
          </a:xfrm>
        </p:grpSpPr>
        <p:sp>
          <p:nvSpPr>
            <p:cNvPr id="194" name="Google Shape;194;p21"/>
            <p:cNvSpPr txBox="1"/>
            <p:nvPr/>
          </p:nvSpPr>
          <p:spPr>
            <a:xfrm>
              <a:off x="7210423" y="2385987"/>
              <a:ext cx="3438600" cy="209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ko-KR" altLang="en-US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습도 정보에 따라 프로펠러 작동하도록 코드 수정</a:t>
              </a: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" name="Google Shape;217;p23">
            <a:extLst>
              <a:ext uri="{FF2B5EF4-FFF2-40B4-BE49-F238E27FC236}">
                <a16:creationId xmlns:a16="http://schemas.microsoft.com/office/drawing/2014/main" id="{A9189BFD-7AF7-92FF-35C6-3A37AF52E9D3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677988" y="1094817"/>
            <a:ext cx="5590651" cy="4797441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3900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836274" y="802450"/>
            <a:ext cx="70602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03.1 </a:t>
            </a:r>
            <a:r>
              <a:rPr lang="ko-KR" altLang="en-US" sz="3200" b="1" dirty="0">
                <a:solidFill>
                  <a:srgbClr val="BBD3C0"/>
                </a:solidFill>
              </a:rPr>
              <a:t>테스트 </a:t>
            </a:r>
            <a:r>
              <a:rPr lang="en-US" altLang="ko-KR" sz="3200" b="1" dirty="0">
                <a:solidFill>
                  <a:srgbClr val="BBD3C0"/>
                </a:solidFill>
              </a:rPr>
              <a:t>– </a:t>
            </a:r>
            <a:r>
              <a:rPr lang="ko-KR" altLang="en-US" sz="3200" b="1" dirty="0">
                <a:solidFill>
                  <a:srgbClr val="BBD3C0"/>
                </a:solidFill>
              </a:rPr>
              <a:t>조도센서 </a:t>
            </a:r>
            <a:r>
              <a:rPr lang="en-US" altLang="ko-KR" sz="3200" b="1" dirty="0">
                <a:solidFill>
                  <a:srgbClr val="BBD3C0"/>
                </a:solidFill>
              </a:rPr>
              <a:t>&amp; LED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1"/>
          <p:cNvGrpSpPr/>
          <p:nvPr/>
        </p:nvGrpSpPr>
        <p:grpSpPr>
          <a:xfrm>
            <a:off x="1269925" y="1694382"/>
            <a:ext cx="3952800" cy="2532178"/>
            <a:chOff x="7210423" y="2053833"/>
            <a:chExt cx="3952800" cy="3028970"/>
          </a:xfrm>
        </p:grpSpPr>
        <p:sp>
          <p:nvSpPr>
            <p:cNvPr id="194" name="Google Shape;194;p21"/>
            <p:cNvSpPr txBox="1"/>
            <p:nvPr/>
          </p:nvSpPr>
          <p:spPr>
            <a:xfrm>
              <a:off x="7210423" y="2239427"/>
              <a:ext cx="3438600" cy="1325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ko-KR" altLang="en-US" sz="2200" dirty="0" err="1">
                  <a:solidFill>
                    <a:srgbClr val="9FBBAA"/>
                  </a:solidFill>
                </a:rPr>
                <a:t>햇빛량에</a:t>
              </a:r>
              <a:r>
                <a:rPr lang="ko-KR" altLang="en-US" sz="2200" dirty="0">
                  <a:solidFill>
                    <a:srgbClr val="9FBBAA"/>
                  </a:solidFill>
                </a:rPr>
                <a:t> 따라 </a:t>
              </a:r>
              <a:r>
                <a:rPr lang="en-US" altLang="ko-KR" sz="2200" dirty="0">
                  <a:solidFill>
                    <a:srgbClr val="9FBBAA"/>
                  </a:solidFill>
                </a:rPr>
                <a:t>LCD </a:t>
              </a:r>
              <a:r>
                <a:rPr lang="ko-KR" altLang="en-US" sz="2200" dirty="0">
                  <a:solidFill>
                    <a:srgbClr val="9FBBAA"/>
                  </a:solidFill>
                </a:rPr>
                <a:t>수치 변화와 </a:t>
              </a:r>
              <a:r>
                <a:rPr lang="en-US" altLang="ko-KR" sz="2200" dirty="0">
                  <a:solidFill>
                    <a:srgbClr val="9FBBAA"/>
                  </a:solidFill>
                </a:rPr>
                <a:t>LED </a:t>
              </a:r>
              <a:r>
                <a:rPr lang="ko-KR" altLang="en-US" sz="2200" dirty="0">
                  <a:solidFill>
                    <a:srgbClr val="9FBBAA"/>
                  </a:solidFill>
                </a:rPr>
                <a:t>작동</a:t>
              </a:r>
              <a:endParaRPr lang="ko-KR" altLang="en-US" sz="22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" name="KakaoTalk_20231205_215037100">
            <a:hlinkClick r:id="" action="ppaction://media"/>
            <a:extLst>
              <a:ext uri="{FF2B5EF4-FFF2-40B4-BE49-F238E27FC236}">
                <a16:creationId xmlns:a16="http://schemas.microsoft.com/office/drawing/2014/main" id="{3290FFA3-49B1-404C-53B6-C960213D3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8512" y="1694382"/>
            <a:ext cx="6026375" cy="34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8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836274" y="802450"/>
            <a:ext cx="70602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03.1 </a:t>
            </a:r>
            <a:r>
              <a:rPr lang="ko-KR" altLang="en-US" sz="3200" b="1" dirty="0">
                <a:solidFill>
                  <a:srgbClr val="BBD3C0"/>
                </a:solidFill>
              </a:rPr>
              <a:t>테스트 </a:t>
            </a:r>
            <a:r>
              <a:rPr lang="en-US" altLang="ko-KR" sz="3200" b="1" dirty="0">
                <a:solidFill>
                  <a:srgbClr val="BBD3C0"/>
                </a:solidFill>
              </a:rPr>
              <a:t>– </a:t>
            </a:r>
            <a:r>
              <a:rPr lang="ko-KR" altLang="en-US" sz="3200" b="1" dirty="0" err="1">
                <a:solidFill>
                  <a:srgbClr val="BBD3C0"/>
                </a:solidFill>
              </a:rPr>
              <a:t>온습도</a:t>
            </a:r>
            <a:r>
              <a:rPr lang="ko-KR" altLang="en-US" sz="3200" b="1" dirty="0">
                <a:solidFill>
                  <a:srgbClr val="BBD3C0"/>
                </a:solidFill>
              </a:rPr>
              <a:t> 센서 </a:t>
            </a:r>
            <a:r>
              <a:rPr lang="en-US" altLang="ko-KR" sz="3200" b="1" dirty="0">
                <a:solidFill>
                  <a:srgbClr val="BBD3C0"/>
                </a:solidFill>
              </a:rPr>
              <a:t>&amp; </a:t>
            </a:r>
            <a:r>
              <a:rPr lang="ko-KR" altLang="en-US" sz="3200" b="1" dirty="0">
                <a:solidFill>
                  <a:srgbClr val="BBD3C0"/>
                </a:solidFill>
              </a:rPr>
              <a:t>프로펠러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1"/>
          <p:cNvGrpSpPr/>
          <p:nvPr/>
        </p:nvGrpSpPr>
        <p:grpSpPr>
          <a:xfrm>
            <a:off x="1269925" y="1694382"/>
            <a:ext cx="3952800" cy="2532178"/>
            <a:chOff x="7210423" y="2053833"/>
            <a:chExt cx="3952800" cy="3028970"/>
          </a:xfrm>
        </p:grpSpPr>
        <p:sp>
          <p:nvSpPr>
            <p:cNvPr id="194" name="Google Shape;194;p21"/>
            <p:cNvSpPr txBox="1"/>
            <p:nvPr/>
          </p:nvSpPr>
          <p:spPr>
            <a:xfrm>
              <a:off x="7210423" y="2239427"/>
              <a:ext cx="3438600" cy="2540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ko-KR" altLang="en-US" sz="2200" dirty="0">
                  <a:solidFill>
                    <a:srgbClr val="9FBBAA"/>
                  </a:solidFill>
                </a:rPr>
                <a:t>온도 </a:t>
              </a:r>
              <a:r>
                <a:rPr lang="en-US" altLang="ko-KR" sz="2200" dirty="0">
                  <a:solidFill>
                    <a:srgbClr val="9FBBAA"/>
                  </a:solidFill>
                </a:rPr>
                <a:t>&amp; </a:t>
              </a:r>
              <a:r>
                <a:rPr lang="ko-KR" altLang="en-US" sz="2200" dirty="0">
                  <a:solidFill>
                    <a:srgbClr val="9FBBAA"/>
                  </a:solidFill>
                </a:rPr>
                <a:t>습도에 따라 </a:t>
              </a:r>
              <a:r>
                <a:rPr lang="en-US" altLang="ko-KR" sz="2200" dirty="0">
                  <a:solidFill>
                    <a:srgbClr val="9FBBAA"/>
                  </a:solidFill>
                </a:rPr>
                <a:t>LCD </a:t>
              </a:r>
              <a:r>
                <a:rPr lang="ko-KR" altLang="en-US" sz="2200" dirty="0">
                  <a:solidFill>
                    <a:srgbClr val="9FBBAA"/>
                  </a:solidFill>
                </a:rPr>
                <a:t>수치 변화와 습도에 따른 프로펠러 작동</a:t>
              </a:r>
              <a:endParaRPr lang="ko-KR" altLang="en-US" sz="22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KakaoTalk_20231205_215046214">
            <a:hlinkClick r:id="" action="ppaction://media"/>
            <a:extLst>
              <a:ext uri="{FF2B5EF4-FFF2-40B4-BE49-F238E27FC236}">
                <a16:creationId xmlns:a16="http://schemas.microsoft.com/office/drawing/2014/main" id="{5F2CA3B5-3573-6DD3-9BD0-E1A679C0C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1454" y="1664467"/>
            <a:ext cx="5653804" cy="32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836274" y="802450"/>
            <a:ext cx="760397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03.1 </a:t>
            </a:r>
            <a:r>
              <a:rPr lang="ko-KR" altLang="en-US" sz="3200" b="1" dirty="0">
                <a:solidFill>
                  <a:srgbClr val="BBD3C0"/>
                </a:solidFill>
              </a:rPr>
              <a:t>테스트 </a:t>
            </a:r>
            <a:r>
              <a:rPr lang="en-US" altLang="ko-KR" sz="3200" b="1" dirty="0">
                <a:solidFill>
                  <a:srgbClr val="BBD3C0"/>
                </a:solidFill>
              </a:rPr>
              <a:t>– </a:t>
            </a:r>
            <a:r>
              <a:rPr lang="ko-KR" altLang="en-US" sz="3200" b="1" dirty="0" err="1">
                <a:solidFill>
                  <a:srgbClr val="BBD3C0"/>
                </a:solidFill>
              </a:rPr>
              <a:t>토양습도센서</a:t>
            </a:r>
            <a:r>
              <a:rPr lang="ko-KR" altLang="en-US" sz="3200" b="1" dirty="0">
                <a:solidFill>
                  <a:srgbClr val="BBD3C0"/>
                </a:solidFill>
              </a:rPr>
              <a:t> </a:t>
            </a:r>
            <a:r>
              <a:rPr lang="en-US" altLang="ko-KR" sz="3200" b="1" dirty="0">
                <a:solidFill>
                  <a:srgbClr val="BBD3C0"/>
                </a:solidFill>
              </a:rPr>
              <a:t>&amp; </a:t>
            </a:r>
            <a:r>
              <a:rPr lang="ko-KR" altLang="en-US" sz="3200" b="1" dirty="0">
                <a:solidFill>
                  <a:srgbClr val="BBD3C0"/>
                </a:solidFill>
              </a:rPr>
              <a:t>워터펌프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1"/>
          <p:cNvGrpSpPr/>
          <p:nvPr/>
        </p:nvGrpSpPr>
        <p:grpSpPr>
          <a:xfrm>
            <a:off x="1269925" y="1694382"/>
            <a:ext cx="3952800" cy="2532178"/>
            <a:chOff x="7210423" y="2053833"/>
            <a:chExt cx="3952800" cy="3028970"/>
          </a:xfrm>
        </p:grpSpPr>
        <p:sp>
          <p:nvSpPr>
            <p:cNvPr id="194" name="Google Shape;194;p21"/>
            <p:cNvSpPr txBox="1"/>
            <p:nvPr/>
          </p:nvSpPr>
          <p:spPr>
            <a:xfrm>
              <a:off x="7210423" y="2239427"/>
              <a:ext cx="3438600" cy="1932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indent="-323850">
                <a:lnSpc>
                  <a:spcPct val="150000"/>
                </a:lnSpc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ko-KR" altLang="en-US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토양습도에 따라 </a:t>
              </a:r>
              <a:r>
                <a:rPr lang="en-US" altLang="ko-KR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LCD </a:t>
              </a:r>
              <a:r>
                <a:rPr lang="ko-KR" altLang="en-US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수치 변화와  워터펌프 작동</a:t>
              </a: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" name="KakaoTalk_20231205_215032396">
            <a:hlinkClick r:id="" action="ppaction://media"/>
            <a:extLst>
              <a:ext uri="{FF2B5EF4-FFF2-40B4-BE49-F238E27FC236}">
                <a16:creationId xmlns:a16="http://schemas.microsoft.com/office/drawing/2014/main" id="{9069A0F1-01C2-3BFE-D224-40A781BFD2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27226" y="1694382"/>
            <a:ext cx="5788947" cy="388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371400" y="352338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836272" y="802450"/>
            <a:ext cx="482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04 </a:t>
            </a:r>
            <a:r>
              <a:rPr lang="ko-KR" altLang="en-US" sz="3200" b="1" dirty="0">
                <a:solidFill>
                  <a:srgbClr val="BBD3C0"/>
                </a:solidFill>
              </a:rPr>
              <a:t>향후 일정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26"/>
          <p:cNvGrpSpPr/>
          <p:nvPr/>
        </p:nvGrpSpPr>
        <p:grpSpPr>
          <a:xfrm>
            <a:off x="1269514" y="1603046"/>
            <a:ext cx="5588469" cy="3831344"/>
            <a:chOff x="7210423" y="2053833"/>
            <a:chExt cx="3952800" cy="3028970"/>
          </a:xfrm>
        </p:grpSpPr>
        <p:sp>
          <p:nvSpPr>
            <p:cNvPr id="245" name="Google Shape;245;p26"/>
            <p:cNvSpPr txBox="1"/>
            <p:nvPr/>
          </p:nvSpPr>
          <p:spPr>
            <a:xfrm>
              <a:off x="7210431" y="2392539"/>
              <a:ext cx="3438600" cy="2043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68300" algn="l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ko-KR" altLang="en-US" sz="2200" dirty="0">
                  <a:solidFill>
                    <a:srgbClr val="9FBBAA"/>
                  </a:solidFill>
                </a:rPr>
                <a:t>외관 디자인</a:t>
              </a:r>
              <a:endParaRPr lang="en-US" altLang="ko-KR" sz="2200" dirty="0">
                <a:solidFill>
                  <a:srgbClr val="9FBBAA"/>
                </a:solidFill>
              </a:endParaRPr>
            </a:p>
            <a:p>
              <a:pPr marL="457200" lvl="0" indent="-368300" algn="l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ko-KR" altLang="en-US" sz="2200" dirty="0">
                  <a:solidFill>
                    <a:srgbClr val="9FBBAA"/>
                  </a:solidFill>
                </a:rPr>
                <a:t>수위 알림 시스템</a:t>
              </a:r>
              <a:endParaRPr lang="en-US" altLang="ko-KR" sz="2200" dirty="0">
                <a:solidFill>
                  <a:srgbClr val="9FBBAA"/>
                </a:solidFill>
              </a:endParaRPr>
            </a:p>
            <a:p>
              <a:pPr marL="457200" lvl="0" indent="-368300" algn="l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Char char="-"/>
              </a:pPr>
              <a:r>
                <a:rPr lang="ko-KR" altLang="en-US" sz="2200" dirty="0" err="1">
                  <a:solidFill>
                    <a:srgbClr val="9FBBAA"/>
                  </a:solidFill>
                </a:rPr>
                <a:t>스마트팜</a:t>
              </a:r>
              <a:r>
                <a:rPr lang="ko-KR" altLang="en-US" sz="2200" dirty="0">
                  <a:solidFill>
                    <a:srgbClr val="9FBBAA"/>
                  </a:solidFill>
                </a:rPr>
                <a:t> 실행 경과 관찰을 통한 </a:t>
              </a:r>
              <a:r>
                <a:rPr lang="ko-KR" altLang="en-US" sz="2200" dirty="0" err="1">
                  <a:solidFill>
                    <a:srgbClr val="9FBBAA"/>
                  </a:solidFill>
                </a:rPr>
                <a:t>임계값</a:t>
              </a:r>
              <a:r>
                <a:rPr lang="ko-KR" altLang="en-US" sz="2200" dirty="0">
                  <a:solidFill>
                    <a:srgbClr val="9FBBAA"/>
                  </a:solidFill>
                </a:rPr>
                <a:t> 설정</a:t>
              </a:r>
              <a:endParaRPr lang="en-US" altLang="ko-KR" sz="2200" dirty="0">
                <a:solidFill>
                  <a:srgbClr val="9FBBAA"/>
                </a:solidFill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8" name="Google Shape;2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750" y="632550"/>
            <a:ext cx="3968552" cy="5291402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1971115" y="1467094"/>
            <a:ext cx="633804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rPr>
              <a:t>FOR LISTENING :-)</a:t>
            </a:r>
            <a:endParaRPr/>
          </a:p>
        </p:txBody>
      </p:sp>
      <p:grpSp>
        <p:nvGrpSpPr>
          <p:cNvPr id="255" name="Google Shape;255;p27"/>
          <p:cNvGrpSpPr/>
          <p:nvPr/>
        </p:nvGrpSpPr>
        <p:grpSpPr>
          <a:xfrm>
            <a:off x="628650" y="4980377"/>
            <a:ext cx="11029950" cy="1506148"/>
            <a:chOff x="371475" y="4999427"/>
            <a:chExt cx="11449050" cy="1506148"/>
          </a:xfrm>
        </p:grpSpPr>
        <p:pic>
          <p:nvPicPr>
            <p:cNvPr id="256" name="Google Shape;256;p27" descr="식물, 자연, 냄비, 화분, 즙이 많은, 선인장, 녹색, 정원, 야외 활동, 유기적인"/>
            <p:cNvPicPr preferRelativeResize="0"/>
            <p:nvPr/>
          </p:nvPicPr>
          <p:blipFill rotWithShape="1">
            <a:blip r:embed="rId3">
              <a:alphaModFix/>
            </a:blip>
            <a:srcRect t="45000" b="31944"/>
            <a:stretch/>
          </p:blipFill>
          <p:spPr>
            <a:xfrm>
              <a:off x="371475" y="4999428"/>
              <a:ext cx="6440091" cy="1506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7" descr="식물, 자연, 냄비, 화분, 즙이 많은, 선인장, 녹색, 정원, 야외 활동, 유기적인"/>
            <p:cNvPicPr preferRelativeResize="0"/>
            <p:nvPr/>
          </p:nvPicPr>
          <p:blipFill rotWithShape="1">
            <a:blip r:embed="rId4">
              <a:alphaModFix/>
            </a:blip>
            <a:srcRect t="70139" b="5833"/>
            <a:stretch/>
          </p:blipFill>
          <p:spPr>
            <a:xfrm>
              <a:off x="5380434" y="4999427"/>
              <a:ext cx="6440091" cy="1506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27"/>
          <p:cNvSpPr txBox="1"/>
          <p:nvPr/>
        </p:nvSpPr>
        <p:spPr>
          <a:xfrm>
            <a:off x="1971115" y="3052337"/>
            <a:ext cx="227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4D2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7"/>
          <p:cNvSpPr/>
          <p:nvPr/>
        </p:nvSpPr>
        <p:spPr>
          <a:xfrm rot="10800000">
            <a:off x="1381123" y="1467094"/>
            <a:ext cx="180976" cy="2170018"/>
          </a:xfrm>
          <a:prstGeom prst="rect">
            <a:avLst/>
          </a:prstGeom>
          <a:solidFill>
            <a:srgbClr val="ACC4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Google Shape;147;p16">
            <a:extLst>
              <a:ext uri="{FF2B5EF4-FFF2-40B4-BE49-F238E27FC236}">
                <a16:creationId xmlns:a16="http://schemas.microsoft.com/office/drawing/2014/main" id="{9542C074-E980-17ED-8EED-3D82217F15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452" y="851567"/>
            <a:ext cx="4320000" cy="21600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3" name="Google Shape;157;p17">
            <a:extLst>
              <a:ext uri="{FF2B5EF4-FFF2-40B4-BE49-F238E27FC236}">
                <a16:creationId xmlns:a16="http://schemas.microsoft.com/office/drawing/2014/main" id="{BC79A20D-5F5B-3712-187E-D6E1847357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550" y="867533"/>
            <a:ext cx="4320000" cy="21600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4" name="Google Shape;177;p19">
            <a:extLst>
              <a:ext uri="{FF2B5EF4-FFF2-40B4-BE49-F238E27FC236}">
                <a16:creationId xmlns:a16="http://schemas.microsoft.com/office/drawing/2014/main" id="{AE7D22F9-6DF8-6E15-1507-AEB1DEA5B7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550" y="3668915"/>
            <a:ext cx="4320000" cy="21600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" name="Google Shape;185;p20">
            <a:extLst>
              <a:ext uri="{FF2B5EF4-FFF2-40B4-BE49-F238E27FC236}">
                <a16:creationId xmlns:a16="http://schemas.microsoft.com/office/drawing/2014/main" id="{F292780E-340C-AC11-CA8B-268A7629CA2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1452" y="3668915"/>
            <a:ext cx="4320000" cy="21600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EE853-26F5-602C-E01F-F09684FF6F06}"/>
              </a:ext>
            </a:extLst>
          </p:cNvPr>
          <p:cNvSpPr txBox="1"/>
          <p:nvPr/>
        </p:nvSpPr>
        <p:spPr>
          <a:xfrm>
            <a:off x="2546434" y="3202932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AD98"/>
                </a:solidFill>
              </a:rPr>
              <a:t>&lt;</a:t>
            </a:r>
            <a:r>
              <a:rPr lang="ko-KR" altLang="en-US" dirty="0">
                <a:solidFill>
                  <a:srgbClr val="89AD98"/>
                </a:solidFill>
              </a:rPr>
              <a:t>토양 습도 센서 회로</a:t>
            </a:r>
            <a:r>
              <a:rPr lang="en-US" altLang="ko-KR" dirty="0">
                <a:solidFill>
                  <a:srgbClr val="89AD98"/>
                </a:solidFill>
              </a:rPr>
              <a:t>&gt;</a:t>
            </a:r>
            <a:endParaRPr lang="ko-KR" altLang="en-US" dirty="0">
              <a:solidFill>
                <a:srgbClr val="89AD9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C31A0-C1A9-F0AD-3488-6296F84122E4}"/>
              </a:ext>
            </a:extLst>
          </p:cNvPr>
          <p:cNvSpPr txBox="1"/>
          <p:nvPr/>
        </p:nvSpPr>
        <p:spPr>
          <a:xfrm>
            <a:off x="8000565" y="3218898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AD98"/>
                </a:solidFill>
              </a:rPr>
              <a:t>&lt;</a:t>
            </a:r>
            <a:r>
              <a:rPr lang="ko-KR" altLang="en-US" dirty="0">
                <a:solidFill>
                  <a:srgbClr val="89AD98"/>
                </a:solidFill>
              </a:rPr>
              <a:t>워터펌프 회로</a:t>
            </a:r>
            <a:r>
              <a:rPr lang="en-US" altLang="ko-KR" dirty="0">
                <a:solidFill>
                  <a:srgbClr val="89AD98"/>
                </a:solidFill>
              </a:rPr>
              <a:t>&gt;</a:t>
            </a:r>
            <a:endParaRPr lang="ko-KR" altLang="en-US" dirty="0">
              <a:solidFill>
                <a:srgbClr val="89AD9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D6AAB-DFE7-8773-AFB9-9900C8360D02}"/>
              </a:ext>
            </a:extLst>
          </p:cNvPr>
          <p:cNvSpPr txBox="1"/>
          <p:nvPr/>
        </p:nvSpPr>
        <p:spPr>
          <a:xfrm>
            <a:off x="2686697" y="5987121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AD98"/>
                </a:solidFill>
              </a:rPr>
              <a:t>&lt;I2C LCD </a:t>
            </a:r>
            <a:r>
              <a:rPr lang="ko-KR" altLang="en-US" dirty="0">
                <a:solidFill>
                  <a:srgbClr val="89AD98"/>
                </a:solidFill>
              </a:rPr>
              <a:t>회로</a:t>
            </a:r>
            <a:r>
              <a:rPr lang="en-US" altLang="ko-KR" dirty="0">
                <a:solidFill>
                  <a:srgbClr val="89AD98"/>
                </a:solidFill>
              </a:rPr>
              <a:t>&gt;</a:t>
            </a:r>
            <a:endParaRPr lang="ko-KR" altLang="en-US" dirty="0">
              <a:solidFill>
                <a:srgbClr val="89AD9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79FC6-FB8F-2DD4-20D0-16393180CBF5}"/>
              </a:ext>
            </a:extLst>
          </p:cNvPr>
          <p:cNvSpPr txBox="1"/>
          <p:nvPr/>
        </p:nvSpPr>
        <p:spPr>
          <a:xfrm>
            <a:off x="8180102" y="6009089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AD98"/>
                </a:solidFill>
              </a:rPr>
              <a:t>&lt;LCD </a:t>
            </a:r>
            <a:r>
              <a:rPr lang="ko-KR" altLang="en-US" dirty="0">
                <a:solidFill>
                  <a:srgbClr val="89AD98"/>
                </a:solidFill>
              </a:rPr>
              <a:t>회로</a:t>
            </a:r>
            <a:r>
              <a:rPr lang="en-US" altLang="ko-KR" dirty="0">
                <a:solidFill>
                  <a:srgbClr val="89AD98"/>
                </a:solidFill>
              </a:rPr>
              <a:t>&gt;</a:t>
            </a:r>
            <a:endParaRPr lang="ko-KR" altLang="en-US" dirty="0">
              <a:solidFill>
                <a:srgbClr val="89AD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1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541465" y="1334386"/>
            <a:ext cx="25812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ACC4B6"/>
                </a:solidFill>
              </a:rPr>
              <a:t>목차</a:t>
            </a:r>
            <a:endParaRPr sz="4400" b="1" dirty="0">
              <a:solidFill>
                <a:srgbClr val="ACC4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969276" y="2989485"/>
            <a:ext cx="4320000" cy="2880000"/>
            <a:chOff x="816878" y="2767367"/>
            <a:chExt cx="3153472" cy="2560146"/>
          </a:xfrm>
        </p:grpSpPr>
        <p:sp>
          <p:nvSpPr>
            <p:cNvPr id="101" name="Google Shape;101;p14"/>
            <p:cNvSpPr txBox="1"/>
            <p:nvPr/>
          </p:nvSpPr>
          <p:spPr>
            <a:xfrm>
              <a:off x="819150" y="3121757"/>
              <a:ext cx="315120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01 </a:t>
              </a:r>
              <a:r>
                <a:rPr lang="ko-KR" altLang="en-US" sz="24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하드웨어</a:t>
              </a:r>
              <a:br>
                <a:rPr lang="en-US" altLang="ko-KR" sz="24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altLang="ko-KR" sz="24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r>
                <a:rPr lang="ko-KR" altLang="en-US" sz="2400" b="1" dirty="0">
                  <a:solidFill>
                    <a:srgbClr val="8CAE9A"/>
                  </a:solidFill>
                </a:rPr>
                <a:t>제작</a:t>
              </a:r>
              <a:r>
                <a:rPr lang="ko-KR" altLang="en-US" sz="24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400" b="1" dirty="0">
                <a:solidFill>
                  <a:srgbClr val="8CAE9A"/>
                </a:solidFill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816878" y="3964812"/>
              <a:ext cx="2285458" cy="902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</a:pPr>
              <a:r>
                <a:rPr lang="en-US" sz="2000" dirty="0">
                  <a:solidFill>
                    <a:srgbClr val="9FBBAA"/>
                  </a:solidFill>
                </a:rPr>
                <a:t>- </a:t>
              </a:r>
              <a:r>
                <a:rPr lang="ko-KR" altLang="en-US" sz="2000" dirty="0">
                  <a:solidFill>
                    <a:srgbClr val="9FBBAA"/>
                  </a:solidFill>
                </a:rPr>
                <a:t>통합시스템 기반으로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</a:pPr>
              <a:r>
                <a:rPr lang="en-US" altLang="ko-KR" sz="2000" dirty="0">
                  <a:solidFill>
                    <a:srgbClr val="9FBBAA"/>
                  </a:solidFill>
                </a:rPr>
                <a:t>  </a:t>
              </a:r>
              <a:r>
                <a:rPr lang="ko-KR" altLang="en-US" sz="2000" dirty="0">
                  <a:solidFill>
                    <a:srgbClr val="9FBBAA"/>
                  </a:solidFill>
                </a:rPr>
                <a:t>회로 구성</a:t>
              </a:r>
              <a:endParaRPr lang="en-US" altLang="ko-KR" sz="2000" dirty="0">
                <a:solidFill>
                  <a:srgbClr val="9FBBAA"/>
                </a:solidFill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19148" y="2767367"/>
              <a:ext cx="2181227" cy="110079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19148" y="5217434"/>
              <a:ext cx="2181227" cy="110079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4828381" y="2989459"/>
            <a:ext cx="4320000" cy="3000876"/>
            <a:chOff x="819147" y="2767367"/>
            <a:chExt cx="3438601" cy="2677433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819147" y="3047157"/>
              <a:ext cx="235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02 </a:t>
              </a:r>
              <a:r>
                <a:rPr lang="ko-KR" altLang="en-US" sz="2400" b="1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수정사항</a:t>
              </a:r>
              <a:endParaRPr sz="2400" b="1" dirty="0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819148" y="3508881"/>
              <a:ext cx="3438600" cy="1935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</a:pPr>
              <a:r>
                <a:rPr lang="en-US" altLang="ko-KR" sz="20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ko-KR" altLang="en-US" sz="20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실행 프로그램</a:t>
              </a:r>
              <a:endParaRPr lang="en-US" altLang="ko-KR" sz="2000" dirty="0">
                <a:solidFill>
                  <a:srgbClr val="9FBBAA"/>
                </a:solidFill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</a:pPr>
              <a:r>
                <a:rPr lang="en-US" altLang="ko-KR" sz="20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ko-KR" altLang="en-US" sz="20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변경</a:t>
              </a:r>
              <a:endParaRPr lang="en-US" altLang="ko-KR" sz="20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</a:pPr>
              <a:r>
                <a:rPr lang="en-US" altLang="ko-KR" sz="2000" dirty="0">
                  <a:solidFill>
                    <a:srgbClr val="9FBBAA"/>
                  </a:solidFill>
                </a:rPr>
                <a:t>- </a:t>
              </a:r>
              <a:r>
                <a:rPr lang="ko-KR" altLang="en-US" sz="2000" dirty="0">
                  <a:solidFill>
                    <a:srgbClr val="9FBBAA"/>
                  </a:solidFill>
                </a:rPr>
                <a:t>수정된 코드</a:t>
              </a:r>
              <a:endParaRPr lang="ko-KR" altLang="en-US" sz="20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9FBBAA"/>
                  </a:solidFill>
                </a:rPr>
                <a:t> </a:t>
              </a:r>
              <a:endParaRPr sz="16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19148" y="2767367"/>
              <a:ext cx="2181227" cy="110079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19148" y="5217434"/>
              <a:ext cx="2181227" cy="110079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971548" y="1438302"/>
            <a:ext cx="457200" cy="561607"/>
            <a:chOff x="1008058" y="1520112"/>
            <a:chExt cx="457200" cy="561607"/>
          </a:xfrm>
        </p:grpSpPr>
        <p:sp>
          <p:nvSpPr>
            <p:cNvPr id="111" name="Google Shape;111;p14"/>
            <p:cNvSpPr/>
            <p:nvPr/>
          </p:nvSpPr>
          <p:spPr>
            <a:xfrm rot="10800000" flipH="1">
              <a:off x="1008058" y="1764422"/>
              <a:ext cx="457200" cy="317297"/>
            </a:xfrm>
            <a:prstGeom prst="trapezoid">
              <a:avLst>
                <a:gd name="adj" fmla="val 25000"/>
              </a:avLst>
            </a:prstGeom>
            <a:solidFill>
              <a:srgbClr val="8CAE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107873" y="1520112"/>
              <a:ext cx="263728" cy="215532"/>
            </a:xfrm>
            <a:prstGeom prst="heart">
              <a:avLst/>
            </a:prstGeom>
            <a:solidFill>
              <a:srgbClr val="8CAE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8431705" y="2989459"/>
            <a:ext cx="4320000" cy="2880000"/>
            <a:chOff x="819144" y="2767367"/>
            <a:chExt cx="3438604" cy="2560167"/>
          </a:xfrm>
        </p:grpSpPr>
        <p:sp>
          <p:nvSpPr>
            <p:cNvPr id="114" name="Google Shape;114;p14"/>
            <p:cNvSpPr txBox="1"/>
            <p:nvPr/>
          </p:nvSpPr>
          <p:spPr>
            <a:xfrm>
              <a:off x="819144" y="3047182"/>
              <a:ext cx="2421300" cy="41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03 </a:t>
              </a:r>
              <a:r>
                <a:rPr lang="ko-KR" altLang="en-US" sz="24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테스트</a:t>
              </a:r>
              <a:endParaRPr sz="2400" b="1" dirty="0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819148" y="3508881"/>
              <a:ext cx="3438600" cy="779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000"/>
              </a:pPr>
              <a:endParaRPr sz="2000" dirty="0">
                <a:solidFill>
                  <a:srgbClr val="9FBBAA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19148" y="2767367"/>
              <a:ext cx="21813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819148" y="5217434"/>
              <a:ext cx="21813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Google Shape;107;p14">
            <a:extLst>
              <a:ext uri="{FF2B5EF4-FFF2-40B4-BE49-F238E27FC236}">
                <a16:creationId xmlns:a16="http://schemas.microsoft.com/office/drawing/2014/main" id="{DD6E974A-B6F3-2BAE-5DAB-A9425987A94B}"/>
              </a:ext>
            </a:extLst>
          </p:cNvPr>
          <p:cNvSpPr txBox="1"/>
          <p:nvPr/>
        </p:nvSpPr>
        <p:spPr>
          <a:xfrm>
            <a:off x="8431707" y="3820550"/>
            <a:ext cx="4319999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FBBAA"/>
              </a:buClr>
              <a:buSzPts val="2000"/>
            </a:pPr>
            <a:r>
              <a:rPr lang="en-US" altLang="ko-KR" sz="20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20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rPr>
              <a:t>조도센서 </a:t>
            </a:r>
            <a:r>
              <a:rPr lang="en-US" altLang="ko-KR" sz="20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rPr>
              <a:t>&amp; LED</a:t>
            </a:r>
            <a:endParaRPr lang="en-US" altLang="ko-KR" sz="2000" dirty="0">
              <a:solidFill>
                <a:srgbClr val="9FBBAA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FBBAA"/>
              </a:buClr>
              <a:buSzPts val="2000"/>
            </a:pPr>
            <a:r>
              <a:rPr lang="en-US" altLang="ko-KR" sz="20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2000" dirty="0" err="1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rPr>
              <a:t>온습도</a:t>
            </a:r>
            <a:r>
              <a:rPr lang="ko-KR" altLang="en-US" sz="20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rPr>
              <a:t> 센서 </a:t>
            </a:r>
            <a:r>
              <a:rPr lang="en-US" altLang="ko-KR" sz="2000" dirty="0">
                <a:solidFill>
                  <a:srgbClr val="9FBBAA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ko-KR" altLang="en-US" sz="2000" dirty="0">
                <a:solidFill>
                  <a:srgbClr val="9FBBAA"/>
                </a:solidFill>
              </a:rPr>
              <a:t>프로펠러</a:t>
            </a:r>
            <a:endParaRPr lang="en-US" altLang="ko-KR" sz="2000" dirty="0">
              <a:solidFill>
                <a:srgbClr val="9FBBAA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FBBAA"/>
              </a:buClr>
              <a:buSzPts val="2000"/>
            </a:pPr>
            <a:r>
              <a:rPr lang="en-US" altLang="ko-KR" sz="2000" dirty="0">
                <a:solidFill>
                  <a:srgbClr val="9FBBAA"/>
                </a:solidFill>
              </a:rPr>
              <a:t>- </a:t>
            </a:r>
            <a:r>
              <a:rPr lang="ko-KR" altLang="en-US" sz="2000" dirty="0" err="1">
                <a:solidFill>
                  <a:srgbClr val="9FBBAA"/>
                </a:solidFill>
              </a:rPr>
              <a:t>토양습도센서</a:t>
            </a:r>
            <a:r>
              <a:rPr lang="ko-KR" altLang="en-US" sz="2000" dirty="0">
                <a:solidFill>
                  <a:srgbClr val="9FBBAA"/>
                </a:solidFill>
              </a:rPr>
              <a:t> </a:t>
            </a:r>
            <a:r>
              <a:rPr lang="en-US" altLang="ko-KR" sz="2000" dirty="0">
                <a:solidFill>
                  <a:srgbClr val="9FBBAA"/>
                </a:solidFill>
              </a:rPr>
              <a:t>&amp;</a:t>
            </a:r>
            <a:br>
              <a:rPr lang="en-US" altLang="ko-KR" sz="2000" dirty="0">
                <a:solidFill>
                  <a:srgbClr val="9FBBAA"/>
                </a:solidFill>
              </a:rPr>
            </a:br>
            <a:r>
              <a:rPr lang="en-US" altLang="ko-KR" sz="2000" dirty="0">
                <a:solidFill>
                  <a:srgbClr val="9FBBAA"/>
                </a:solidFill>
              </a:rPr>
              <a:t>   </a:t>
            </a:r>
            <a:r>
              <a:rPr lang="ko-KR" altLang="en-US" sz="2000" dirty="0">
                <a:solidFill>
                  <a:srgbClr val="9FBBAA"/>
                </a:solidFill>
              </a:rPr>
              <a:t>워터펌프</a:t>
            </a:r>
            <a:endParaRPr lang="ko-KR" altLang="en-US" sz="2000" dirty="0">
              <a:solidFill>
                <a:srgbClr val="9FBBA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9FBBAA"/>
                </a:solidFill>
              </a:rPr>
              <a:t> </a:t>
            </a:r>
            <a:endParaRPr sz="1600" dirty="0">
              <a:solidFill>
                <a:srgbClr val="9FBBA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836272" y="802450"/>
            <a:ext cx="505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01.</a:t>
            </a:r>
            <a:r>
              <a:rPr lang="en-US" sz="3200" b="1" dirty="0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200" b="1" dirty="0">
                <a:solidFill>
                  <a:srgbClr val="BBD3C0"/>
                </a:solidFill>
              </a:rPr>
              <a:t>하드웨어 제작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836264" y="1717033"/>
            <a:ext cx="720000" cy="708000"/>
          </a:xfrm>
          <a:prstGeom prst="rect">
            <a:avLst/>
          </a:prstGeom>
          <a:solidFill>
            <a:srgbClr val="8CAE9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47;p16">
            <a:extLst>
              <a:ext uri="{FF2B5EF4-FFF2-40B4-BE49-F238E27FC236}">
                <a16:creationId xmlns:a16="http://schemas.microsoft.com/office/drawing/2014/main" id="{3681D08F-EC5C-3EC9-941E-BF7DE4D2E50D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390781" y="1769286"/>
            <a:ext cx="2934618" cy="4477227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8" name="Google Shape;147;p16">
            <a:extLst>
              <a:ext uri="{FF2B5EF4-FFF2-40B4-BE49-F238E27FC236}">
                <a16:creationId xmlns:a16="http://schemas.microsoft.com/office/drawing/2014/main" id="{4C4746E4-527A-EF93-1DA9-971B6F62CB8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8578216" y="1759136"/>
            <a:ext cx="2934618" cy="2068313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9" name="Google Shape;147;p16">
            <a:extLst>
              <a:ext uri="{FF2B5EF4-FFF2-40B4-BE49-F238E27FC236}">
                <a16:creationId xmlns:a16="http://schemas.microsoft.com/office/drawing/2014/main" id="{58BE347F-67C2-A043-291F-DACB0A968A4D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8578217" y="4086513"/>
            <a:ext cx="2880000" cy="21600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  <p:grpSp>
        <p:nvGrpSpPr>
          <p:cNvPr id="11" name="Google Shape;204;p22">
            <a:extLst>
              <a:ext uri="{FF2B5EF4-FFF2-40B4-BE49-F238E27FC236}">
                <a16:creationId xmlns:a16="http://schemas.microsoft.com/office/drawing/2014/main" id="{113FF736-3930-04E1-AB32-6EE7860E8ADB}"/>
              </a:ext>
            </a:extLst>
          </p:cNvPr>
          <p:cNvGrpSpPr/>
          <p:nvPr/>
        </p:nvGrpSpPr>
        <p:grpSpPr>
          <a:xfrm>
            <a:off x="836264" y="2750107"/>
            <a:ext cx="3952800" cy="2335335"/>
            <a:chOff x="7210423" y="2053833"/>
            <a:chExt cx="3952800" cy="3028970"/>
          </a:xfrm>
        </p:grpSpPr>
        <p:sp>
          <p:nvSpPr>
            <p:cNvPr id="13" name="Google Shape;206;p22">
              <a:extLst>
                <a:ext uri="{FF2B5EF4-FFF2-40B4-BE49-F238E27FC236}">
                  <a16:creationId xmlns:a16="http://schemas.microsoft.com/office/drawing/2014/main" id="{6BC80788-3982-AF3F-3FEB-38C927FFD43D}"/>
                </a:ext>
              </a:extLst>
            </p:cNvPr>
            <p:cNvSpPr txBox="1"/>
            <p:nvPr/>
          </p:nvSpPr>
          <p:spPr>
            <a:xfrm>
              <a:off x="7210423" y="3320750"/>
              <a:ext cx="3606300" cy="71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14" name="Google Shape;207;p22">
              <a:extLst>
                <a:ext uri="{FF2B5EF4-FFF2-40B4-BE49-F238E27FC236}">
                  <a16:creationId xmlns:a16="http://schemas.microsoft.com/office/drawing/2014/main" id="{F8BFC6EB-DE10-8F0D-9FC5-AE8EE914D08B}"/>
                </a:ext>
              </a:extLst>
            </p:cNvPr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208;p22">
              <a:extLst>
                <a:ext uri="{FF2B5EF4-FFF2-40B4-BE49-F238E27FC236}">
                  <a16:creationId xmlns:a16="http://schemas.microsoft.com/office/drawing/2014/main" id="{ADD71BDF-1F21-0D57-241A-652A7CB66B50}"/>
                </a:ext>
              </a:extLst>
            </p:cNvPr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3B9A074-9D1F-4A56-0F6E-EA305DD15943}"/>
              </a:ext>
            </a:extLst>
          </p:cNvPr>
          <p:cNvSpPr txBox="1"/>
          <p:nvPr/>
        </p:nvSpPr>
        <p:spPr>
          <a:xfrm>
            <a:off x="836264" y="2991760"/>
            <a:ext cx="3291599" cy="113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8CAE9A"/>
                </a:solidFill>
              </a:rPr>
              <a:t>- IT</a:t>
            </a:r>
            <a:r>
              <a:rPr lang="ko-KR" altLang="en-US" sz="2400" b="1" dirty="0">
                <a:solidFill>
                  <a:srgbClr val="8CAE9A"/>
                </a:solidFill>
              </a:rPr>
              <a:t> </a:t>
            </a:r>
            <a:r>
              <a:rPr lang="en-US" altLang="ko-KR" sz="2400" b="1" dirty="0">
                <a:solidFill>
                  <a:srgbClr val="8CAE9A"/>
                </a:solidFill>
              </a:rPr>
              <a:t>4</a:t>
            </a:r>
            <a:r>
              <a:rPr lang="ko-KR" altLang="en-US" sz="2400" b="1" dirty="0">
                <a:solidFill>
                  <a:srgbClr val="8CAE9A"/>
                </a:solidFill>
              </a:rPr>
              <a:t>호관에서 모여 하드웨어 만들기 진행</a:t>
            </a:r>
            <a:endParaRPr lang="ko-KR" altLang="en-US" sz="2400" b="1" dirty="0">
              <a:solidFill>
                <a:srgbClr val="8CAE9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495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836272" y="802450"/>
            <a:ext cx="505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01.</a:t>
            </a:r>
            <a:r>
              <a:rPr lang="en-US" sz="3200" b="1" dirty="0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200" b="1" dirty="0">
                <a:solidFill>
                  <a:srgbClr val="BBD3C0"/>
                </a:solidFill>
              </a:rPr>
              <a:t>하드웨어 제작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836264" y="1717033"/>
            <a:ext cx="720000" cy="708000"/>
          </a:xfrm>
          <a:prstGeom prst="rect">
            <a:avLst/>
          </a:prstGeom>
          <a:solidFill>
            <a:srgbClr val="8CAE9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217;p23">
            <a:extLst>
              <a:ext uri="{FF2B5EF4-FFF2-40B4-BE49-F238E27FC236}">
                <a16:creationId xmlns:a16="http://schemas.microsoft.com/office/drawing/2014/main" id="{422500AF-EE67-39B5-86DB-DF699B726D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82" y="2754616"/>
            <a:ext cx="4450134" cy="36000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B56F687-0647-F4F6-A6D6-F12F7E487729}"/>
              </a:ext>
            </a:extLst>
          </p:cNvPr>
          <p:cNvSpPr/>
          <p:nvPr/>
        </p:nvSpPr>
        <p:spPr>
          <a:xfrm>
            <a:off x="5573487" y="3918857"/>
            <a:ext cx="748937" cy="59218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Google Shape;217;p23">
            <a:extLst>
              <a:ext uri="{FF2B5EF4-FFF2-40B4-BE49-F238E27FC236}">
                <a16:creationId xmlns:a16="http://schemas.microsoft.com/office/drawing/2014/main" id="{0A77EE60-9A5B-D6EE-51BF-5F3C55DC6ABB}"/>
              </a:ext>
            </a:extLst>
          </p:cNvPr>
          <p:cNvPicPr preferRelativeResize="0"/>
          <p:nvPr/>
        </p:nvPicPr>
        <p:blipFill>
          <a:blip r:embed="rId4"/>
          <a:srcRect l="2796" r="2796"/>
          <a:stretch/>
        </p:blipFill>
        <p:spPr>
          <a:xfrm>
            <a:off x="6543895" y="2672081"/>
            <a:ext cx="4985491" cy="36000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836276" y="802450"/>
            <a:ext cx="5821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02.</a:t>
            </a:r>
            <a:r>
              <a:rPr lang="en-US" sz="3200" b="1" dirty="0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ko-KR" altLang="en-US" sz="3200" b="1" dirty="0">
                <a:solidFill>
                  <a:srgbClr val="BBD3C0"/>
                </a:solidFill>
                <a:latin typeface="Arial"/>
                <a:ea typeface="Arial"/>
                <a:cs typeface="Arial"/>
                <a:sym typeface="Arial"/>
              </a:rPr>
              <a:t>오류 사항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836264" y="1717033"/>
            <a:ext cx="720000" cy="708000"/>
          </a:xfrm>
          <a:prstGeom prst="rect">
            <a:avLst/>
          </a:prstGeom>
          <a:solidFill>
            <a:srgbClr val="8CAE9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1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oogle Shape;192;p21">
            <a:extLst>
              <a:ext uri="{FF2B5EF4-FFF2-40B4-BE49-F238E27FC236}">
                <a16:creationId xmlns:a16="http://schemas.microsoft.com/office/drawing/2014/main" id="{B135798E-7083-3894-AB56-224D8D573F39}"/>
              </a:ext>
            </a:extLst>
          </p:cNvPr>
          <p:cNvGrpSpPr/>
          <p:nvPr/>
        </p:nvGrpSpPr>
        <p:grpSpPr>
          <a:xfrm>
            <a:off x="2021052" y="1717033"/>
            <a:ext cx="9334683" cy="4324777"/>
            <a:chOff x="7210423" y="2053833"/>
            <a:chExt cx="3952800" cy="3028970"/>
          </a:xfrm>
        </p:grpSpPr>
        <p:sp>
          <p:nvSpPr>
            <p:cNvPr id="4" name="Google Shape;193;p21">
              <a:extLst>
                <a:ext uri="{FF2B5EF4-FFF2-40B4-BE49-F238E27FC236}">
                  <a16:creationId xmlns:a16="http://schemas.microsoft.com/office/drawing/2014/main" id="{4F1B0F88-1F7C-E67D-053B-549078A3F88F}"/>
                </a:ext>
              </a:extLst>
            </p:cNvPr>
            <p:cNvSpPr txBox="1"/>
            <p:nvPr/>
          </p:nvSpPr>
          <p:spPr>
            <a:xfrm>
              <a:off x="7210423" y="2893893"/>
              <a:ext cx="1017619" cy="1357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이전 작업했던 코드를 </a:t>
              </a:r>
              <a:r>
                <a:rPr lang="en-US" altLang="ko-KR" sz="20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VSCODE</a:t>
              </a:r>
              <a:r>
                <a:rPr lang="ko-KR" altLang="en-US" sz="2000" b="1" dirty="0">
                  <a:solidFill>
                    <a:srgbClr val="8CAE9A"/>
                  </a:solidFill>
                  <a:latin typeface="Arial"/>
                  <a:ea typeface="Arial"/>
                  <a:cs typeface="Arial"/>
                  <a:sym typeface="Arial"/>
                </a:rPr>
                <a:t>로 옮겨 실행</a:t>
              </a:r>
              <a:endParaRPr sz="2000" b="1" dirty="0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95;p21">
              <a:extLst>
                <a:ext uri="{FF2B5EF4-FFF2-40B4-BE49-F238E27FC236}">
                  <a16:creationId xmlns:a16="http://schemas.microsoft.com/office/drawing/2014/main" id="{F4DC91DA-3CB8-CBA2-9585-D48B862C06B0}"/>
                </a:ext>
              </a:extLst>
            </p:cNvPr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196;p21">
              <a:extLst>
                <a:ext uri="{FF2B5EF4-FFF2-40B4-BE49-F238E27FC236}">
                  <a16:creationId xmlns:a16="http://schemas.microsoft.com/office/drawing/2014/main" id="{F93219B2-2B8F-36DC-3B6B-262C0F930786}"/>
                </a:ext>
              </a:extLst>
            </p:cNvPr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E3BCB5-82A1-64B3-B678-584613F01876}"/>
              </a:ext>
            </a:extLst>
          </p:cNvPr>
          <p:cNvCxnSpPr>
            <a:cxnSpLocks/>
          </p:cNvCxnSpPr>
          <p:nvPr/>
        </p:nvCxnSpPr>
        <p:spPr>
          <a:xfrm>
            <a:off x="4545873" y="3953885"/>
            <a:ext cx="657860" cy="0"/>
          </a:xfrm>
          <a:prstGeom prst="straightConnector1">
            <a:avLst/>
          </a:prstGeom>
          <a:ln w="101600">
            <a:solidFill>
              <a:srgbClr val="89AD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93;p21">
            <a:extLst>
              <a:ext uri="{FF2B5EF4-FFF2-40B4-BE49-F238E27FC236}">
                <a16:creationId xmlns:a16="http://schemas.microsoft.com/office/drawing/2014/main" id="{2F39D641-A64A-675B-C6CE-D000CB281A76}"/>
              </a:ext>
            </a:extLst>
          </p:cNvPr>
          <p:cNvSpPr txBox="1"/>
          <p:nvPr/>
        </p:nvSpPr>
        <p:spPr>
          <a:xfrm>
            <a:off x="5386372" y="2903418"/>
            <a:ext cx="260344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8CAE9A"/>
                </a:solidFill>
              </a:rPr>
              <a:t>라이브러리의 함수 침범 문제로 예상되는 오류 발견</a:t>
            </a:r>
            <a:endParaRPr sz="2000" b="1" dirty="0">
              <a:solidFill>
                <a:srgbClr val="8CAE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136398-B096-BD7E-3085-EED743D0E11C}"/>
              </a:ext>
            </a:extLst>
          </p:cNvPr>
          <p:cNvCxnSpPr>
            <a:cxnSpLocks/>
          </p:cNvCxnSpPr>
          <p:nvPr/>
        </p:nvCxnSpPr>
        <p:spPr>
          <a:xfrm>
            <a:off x="8120439" y="3953885"/>
            <a:ext cx="657860" cy="0"/>
          </a:xfrm>
          <a:prstGeom prst="straightConnector1">
            <a:avLst/>
          </a:prstGeom>
          <a:ln w="101600">
            <a:solidFill>
              <a:srgbClr val="89AD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93;p21">
            <a:extLst>
              <a:ext uri="{FF2B5EF4-FFF2-40B4-BE49-F238E27FC236}">
                <a16:creationId xmlns:a16="http://schemas.microsoft.com/office/drawing/2014/main" id="{8A16586F-0423-C6A1-45ED-036996427E7C}"/>
              </a:ext>
            </a:extLst>
          </p:cNvPr>
          <p:cNvSpPr txBox="1"/>
          <p:nvPr/>
        </p:nvSpPr>
        <p:spPr>
          <a:xfrm>
            <a:off x="9069674" y="3518971"/>
            <a:ext cx="24031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rPr>
              <a:t>LCD</a:t>
            </a:r>
            <a:r>
              <a:rPr lang="ko-KR" altLang="en-US" sz="2000" b="1" dirty="0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rPr>
              <a:t> 작동 </a:t>
            </a:r>
            <a:r>
              <a:rPr lang="en-US" altLang="ko-KR" sz="2000" b="1" dirty="0">
                <a:solidFill>
                  <a:srgbClr val="8CAE9A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2000" b="1" dirty="0">
              <a:solidFill>
                <a:srgbClr val="8CAE9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836276" y="802450"/>
            <a:ext cx="59912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02.2 </a:t>
            </a:r>
            <a:r>
              <a:rPr lang="ko-KR" altLang="en-US" sz="3200" b="1" dirty="0">
                <a:solidFill>
                  <a:srgbClr val="BBD3C0"/>
                </a:solidFill>
              </a:rPr>
              <a:t>해결 </a:t>
            </a:r>
            <a:r>
              <a:rPr lang="en-US" altLang="ko-KR" sz="3200" b="1" dirty="0">
                <a:solidFill>
                  <a:srgbClr val="BBD3C0"/>
                </a:solidFill>
              </a:rPr>
              <a:t>– </a:t>
            </a:r>
            <a:r>
              <a:rPr lang="ko-KR" altLang="en-US" sz="3200" b="1" dirty="0">
                <a:solidFill>
                  <a:srgbClr val="BBD3C0"/>
                </a:solidFill>
              </a:rPr>
              <a:t>실행 프로그램 변경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836264" y="1717033"/>
            <a:ext cx="720000" cy="708000"/>
          </a:xfrm>
          <a:prstGeom prst="rect">
            <a:avLst/>
          </a:prstGeom>
          <a:solidFill>
            <a:srgbClr val="8CAE9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2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oogle Shape;192;p21">
            <a:extLst>
              <a:ext uri="{FF2B5EF4-FFF2-40B4-BE49-F238E27FC236}">
                <a16:creationId xmlns:a16="http://schemas.microsoft.com/office/drawing/2014/main" id="{636AFA63-411B-7675-08EC-D1E6C89A42D5}"/>
              </a:ext>
            </a:extLst>
          </p:cNvPr>
          <p:cNvGrpSpPr/>
          <p:nvPr/>
        </p:nvGrpSpPr>
        <p:grpSpPr>
          <a:xfrm>
            <a:off x="2021052" y="1717033"/>
            <a:ext cx="9334683" cy="4324777"/>
            <a:chOff x="7210423" y="2053833"/>
            <a:chExt cx="3952800" cy="3028970"/>
          </a:xfrm>
        </p:grpSpPr>
        <p:sp>
          <p:nvSpPr>
            <p:cNvPr id="4" name="Google Shape;195;p21">
              <a:extLst>
                <a:ext uri="{FF2B5EF4-FFF2-40B4-BE49-F238E27FC236}">
                  <a16:creationId xmlns:a16="http://schemas.microsoft.com/office/drawing/2014/main" id="{CABB9D63-9958-305B-0DA4-D5DB068387BD}"/>
                </a:ext>
              </a:extLst>
            </p:cNvPr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" name="Google Shape;196;p21">
              <a:extLst>
                <a:ext uri="{FF2B5EF4-FFF2-40B4-BE49-F238E27FC236}">
                  <a16:creationId xmlns:a16="http://schemas.microsoft.com/office/drawing/2014/main" id="{F3B81C4E-3EF8-76C7-8C0D-FCAD1CC636CC}"/>
                </a:ext>
              </a:extLst>
            </p:cNvPr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E8C5AB-9120-79E8-5434-E25B7923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46" y="2738941"/>
            <a:ext cx="2281104" cy="228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83F84A-B370-7DC7-7BFE-95554B9B4386}"/>
              </a:ext>
            </a:extLst>
          </p:cNvPr>
          <p:cNvCxnSpPr>
            <a:cxnSpLocks/>
          </p:cNvCxnSpPr>
          <p:nvPr/>
        </p:nvCxnSpPr>
        <p:spPr>
          <a:xfrm>
            <a:off x="5638800" y="3823099"/>
            <a:ext cx="1188720" cy="0"/>
          </a:xfrm>
          <a:prstGeom prst="straightConnector1">
            <a:avLst/>
          </a:prstGeom>
          <a:ln w="190500">
            <a:solidFill>
              <a:srgbClr val="89AD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폰트, 로고, 상징, 텍스트이(가) 표시된 사진&#10;&#10;자동 생성된 설명">
            <a:extLst>
              <a:ext uri="{FF2B5EF4-FFF2-40B4-BE49-F238E27FC236}">
                <a16:creationId xmlns:a16="http://schemas.microsoft.com/office/drawing/2014/main" id="{A265F9E8-885B-EAC7-2C93-AD7EB454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721" y="2735977"/>
            <a:ext cx="3381811" cy="2247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836275" y="802450"/>
            <a:ext cx="544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02.3 </a:t>
            </a:r>
            <a:r>
              <a:rPr lang="ko-KR" altLang="en-US" sz="3200" b="1" dirty="0">
                <a:solidFill>
                  <a:srgbClr val="BBD3C0"/>
                </a:solidFill>
              </a:rPr>
              <a:t>결과</a:t>
            </a:r>
            <a:r>
              <a:rPr lang="en-US" altLang="ko-KR" sz="3200" b="1" dirty="0">
                <a:solidFill>
                  <a:srgbClr val="BBD3C0"/>
                </a:solidFill>
              </a:rPr>
              <a:t> – LCD 2</a:t>
            </a:r>
            <a:r>
              <a:rPr lang="ko-KR" altLang="en-US" sz="3200" b="1" dirty="0">
                <a:solidFill>
                  <a:srgbClr val="BBD3C0"/>
                </a:solidFill>
              </a:rPr>
              <a:t>개 정상 작동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1"/>
          <p:cNvGrpSpPr/>
          <p:nvPr/>
        </p:nvGrpSpPr>
        <p:grpSpPr>
          <a:xfrm>
            <a:off x="991251" y="2064954"/>
            <a:ext cx="3952800" cy="2335336"/>
            <a:chOff x="7210423" y="2053833"/>
            <a:chExt cx="3952800" cy="3028970"/>
          </a:xfrm>
        </p:grpSpPr>
        <p:sp>
          <p:nvSpPr>
            <p:cNvPr id="194" name="Google Shape;194;p21"/>
            <p:cNvSpPr txBox="1"/>
            <p:nvPr/>
          </p:nvSpPr>
          <p:spPr>
            <a:xfrm>
              <a:off x="7210423" y="2385987"/>
              <a:ext cx="3438600" cy="209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ko-KR" altLang="en-US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원래 작동이 되지 않았던 </a:t>
              </a:r>
              <a:r>
                <a:rPr lang="en-US" altLang="ko-KR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I2C LCD</a:t>
              </a:r>
              <a:r>
                <a:rPr lang="ko-KR" altLang="en-US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와 </a:t>
              </a:r>
              <a:r>
                <a:rPr lang="en-US" altLang="ko-KR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LCD </a:t>
              </a:r>
              <a:r>
                <a:rPr lang="ko-KR" altLang="en-US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두 개 다 정상 작동</a:t>
              </a: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" name="Google Shape;217;p23">
            <a:extLst>
              <a:ext uri="{FF2B5EF4-FFF2-40B4-BE49-F238E27FC236}">
                <a16:creationId xmlns:a16="http://schemas.microsoft.com/office/drawing/2014/main" id="{A9189BFD-7AF7-92FF-35C6-3A37AF52E9D3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185702" y="1879628"/>
            <a:ext cx="4837066" cy="382833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91875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371475" y="352425"/>
            <a:ext cx="11449200" cy="61533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836275" y="802450"/>
            <a:ext cx="544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BBD3C0"/>
                </a:solidFill>
              </a:rPr>
              <a:t>02.4 </a:t>
            </a:r>
            <a:r>
              <a:rPr lang="ko-KR" altLang="en-US" sz="3200" b="1" dirty="0">
                <a:solidFill>
                  <a:srgbClr val="BBD3C0"/>
                </a:solidFill>
              </a:rPr>
              <a:t>수정된 코드</a:t>
            </a:r>
            <a:endParaRPr sz="3200" b="1" dirty="0">
              <a:solidFill>
                <a:srgbClr val="BBD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1"/>
          <p:cNvGrpSpPr/>
          <p:nvPr/>
        </p:nvGrpSpPr>
        <p:grpSpPr>
          <a:xfrm>
            <a:off x="991251" y="2064954"/>
            <a:ext cx="3952800" cy="2335336"/>
            <a:chOff x="7210423" y="2053833"/>
            <a:chExt cx="3952800" cy="3028970"/>
          </a:xfrm>
        </p:grpSpPr>
        <p:sp>
          <p:nvSpPr>
            <p:cNvPr id="194" name="Google Shape;194;p21"/>
            <p:cNvSpPr txBox="1"/>
            <p:nvPr/>
          </p:nvSpPr>
          <p:spPr>
            <a:xfrm>
              <a:off x="7210423" y="2385987"/>
              <a:ext cx="3438600" cy="1437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BBAA"/>
                </a:buClr>
                <a:buSzPts val="2200"/>
                <a:buFont typeface="Arial"/>
                <a:buChar char="-"/>
              </a:pPr>
              <a:r>
                <a:rPr lang="en-US" altLang="ko-KR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LCD </a:t>
              </a:r>
              <a:r>
                <a:rPr lang="ko-KR" altLang="en-US" sz="2200" dirty="0">
                  <a:solidFill>
                    <a:srgbClr val="9FBBAA"/>
                  </a:solidFill>
                  <a:latin typeface="Arial"/>
                  <a:ea typeface="Arial"/>
                  <a:cs typeface="Arial"/>
                  <a:sym typeface="Arial"/>
                </a:rPr>
                <a:t>오류에 따라 코드 수정</a:t>
              </a: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7210423" y="205383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210423" y="4972703"/>
              <a:ext cx="3952800" cy="110100"/>
            </a:xfrm>
            <a:prstGeom prst="rect">
              <a:avLst/>
            </a:prstGeom>
            <a:solidFill>
              <a:srgbClr val="89AD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" name="Google Shape;217;p23">
            <a:extLst>
              <a:ext uri="{FF2B5EF4-FFF2-40B4-BE49-F238E27FC236}">
                <a16:creationId xmlns:a16="http://schemas.microsoft.com/office/drawing/2014/main" id="{A9189BFD-7AF7-92FF-35C6-3A37AF52E9D3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789998" y="802450"/>
            <a:ext cx="5565727" cy="5253100"/>
          </a:xfrm>
          <a:prstGeom prst="rect">
            <a:avLst/>
          </a:prstGeom>
          <a:noFill/>
          <a:ln w="82550" cap="flat" cmpd="dbl">
            <a:solidFill>
              <a:srgbClr val="8CAE9A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383369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234</Words>
  <Application>Microsoft Office PowerPoint</Application>
  <PresentationFormat>와이드스크린</PresentationFormat>
  <Paragraphs>54</Paragraphs>
  <Slides>15</Slides>
  <Notes>15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문예강</dc:creator>
  <cp:lastModifiedBy>예강 문</cp:lastModifiedBy>
  <cp:revision>3</cp:revision>
  <dcterms:modified xsi:type="dcterms:W3CDTF">2023-12-05T12:56:03Z</dcterms:modified>
</cp:coreProperties>
</file>